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79" r:id="rId2"/>
    <p:sldId id="312" r:id="rId3"/>
    <p:sldId id="280" r:id="rId4"/>
    <p:sldId id="314" r:id="rId5"/>
    <p:sldId id="315" r:id="rId6"/>
    <p:sldId id="316" r:id="rId7"/>
    <p:sldId id="317" r:id="rId8"/>
    <p:sldId id="313" r:id="rId9"/>
    <p:sldId id="281" r:id="rId10"/>
    <p:sldId id="282" r:id="rId11"/>
    <p:sldId id="283" r:id="rId12"/>
    <p:sldId id="284" r:id="rId13"/>
    <p:sldId id="303" r:id="rId14"/>
    <p:sldId id="291" r:id="rId15"/>
    <p:sldId id="302" r:id="rId16"/>
    <p:sldId id="289" r:id="rId17"/>
    <p:sldId id="290" r:id="rId18"/>
    <p:sldId id="295" r:id="rId19"/>
    <p:sldId id="292" r:id="rId20"/>
    <p:sldId id="286" r:id="rId21"/>
    <p:sldId id="293" r:id="rId22"/>
    <p:sldId id="301" r:id="rId23"/>
    <p:sldId id="311" r:id="rId24"/>
    <p:sldId id="309" r:id="rId25"/>
    <p:sldId id="287" r:id="rId26"/>
    <p:sldId id="299" r:id="rId27"/>
    <p:sldId id="300" r:id="rId28"/>
    <p:sldId id="31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E0F"/>
    <a:srgbClr val="FFF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9"/>
    <p:restoredTop sz="92975"/>
  </p:normalViewPr>
  <p:slideViewPr>
    <p:cSldViewPr snapToGrid="0" snapToObjects="1">
      <p:cViewPr varScale="1">
        <p:scale>
          <a:sx n="107" d="100"/>
          <a:sy n="107" d="100"/>
        </p:scale>
        <p:origin x="64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C7B34-6C24-F647-A234-8A538FD12AB6}" type="datetimeFigureOut">
              <a:rPr lang="en-US" smtClean="0"/>
              <a:t>1/24/21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CDAF7-3589-8548-A21E-5B0C61E7C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36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CDAF7-3589-8548-A21E-5B0C61E7C2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05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CDAF7-3589-8548-A21E-5B0C61E7C2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86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CDAF7-3589-8548-A21E-5B0C61E7C2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78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CDAF7-3589-8548-A21E-5B0C61E7C2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53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CDAF7-3589-8548-A21E-5B0C61E7C2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2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CDAF7-3589-8548-A21E-5B0C61E7C2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28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CDAF7-3589-8548-A21E-5B0C61E7C2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32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CDAF7-3589-8548-A21E-5B0C61E7C2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8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CDAF7-3589-8548-A21E-5B0C61E7C2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41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CDAF7-3589-8548-A21E-5B0C61E7C2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47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7516-C878-5D44-AACB-6B18CFEE4E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AE491-99AF-7C4A-BDAD-D2EB91BF73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6002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7516-C878-5D44-AACB-6B18CFEE4E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AE491-99AF-7C4A-BDAD-D2EB91BF73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151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7516-C878-5D44-AACB-6B18CFEE4E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AE491-99AF-7C4A-BDAD-D2EB91BF73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126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7516-C878-5D44-AACB-6B18CFEE4E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AE491-99AF-7C4A-BDAD-D2EB91BF73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92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7516-C878-5D44-AACB-6B18CFEE4E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AE491-99AF-7C4A-BDAD-D2EB91BF73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371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7516-C878-5D44-AACB-6B18CFEE4E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AE491-99AF-7C4A-BDAD-D2EB91BF73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4211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7516-C878-5D44-AACB-6B18CFEE4E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AE491-99AF-7C4A-BDAD-D2EB91BF73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478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7516-C878-5D44-AACB-6B18CFEE4E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AE491-99AF-7C4A-BDAD-D2EB91BF73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544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7516-C878-5D44-AACB-6B18CFEE4E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AE491-99AF-7C4A-BDAD-D2EB91BF73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782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7516-C878-5D44-AACB-6B18CFEE4E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AE491-99AF-7C4A-BDAD-D2EB91BF73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927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B7516-C878-5D44-AACB-6B18CFEE4E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AE491-99AF-7C4A-BDAD-D2EB91BF73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982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B7516-C878-5D44-AACB-6B18CFEE4E4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1/24/21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AE491-99AF-7C4A-BDAD-D2EB91BF73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688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image" Target="../media/image24.tif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image" Target="https://scontent-atl3-1.xx.fbcdn.net/v/t31.0-8/28337581_1302772266490509_1260248151239967980_o.jpg?_nc_cat=101&amp;ccb=2&amp;_nc_sid=9267fe&amp;_nc_ohc=m6AB0Og8mrUAX9QQijd&amp;_nc_ht=scontent-atl3-1.xx&amp;oh=a1b10698acbb01615d6960fe0df27684&amp;oe=60318F8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https://scontent-atl3-1.xx.fbcdn.net/v/t31.0-8/28424761_1302773579823711_5498043627575631476_o.jpg?_nc_cat=100&amp;ccb=2&amp;_nc_sid=9267fe&amp;_nc_ohc=IJNwX5f8eIQAX9dkaJQ&amp;_nc_ht=scontent-atl3-1.xx&amp;oh=1abf76d67f6634baaf13ceaee350381c&amp;oe=60316F09" TargetMode="Externa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https://scontent-atl3-1.xx.fbcdn.net/v/t1.0-9/12932930_780253495409058_4047185816270017302_n.jpg?_nc_cat=101&amp;ccb=2&amp;_nc_sid=8bfeb9&amp;_nc_ohc=0KDKxkoh8FQAX-3RD6W&amp;_nc_ht=scontent-atl3-1.xx&amp;oh=7a1597d5fe052fa4e8c5d3ce23b7e9fc&amp;oe=60310E91" TargetMode="External"/><Relationship Id="rId3" Type="http://schemas.microsoft.com/office/2007/relationships/hdphoto" Target="../media/hdphoto1.wdp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https://scontent-atl3-1.xx.fbcdn.net/v/t31.0-8/14714902_661173570723876_1750893715335308014_o.jpg?_nc_cat=106&amp;ccb=2&amp;_nc_sid=8bfeb9&amp;_nc_ohc=-VySgMMuQqsAX8KETiR&amp;_nc_ht=scontent-atl3-1.xx&amp;oh=676cedb13544d486a27c4523572bd1c3&amp;oe=60327337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tif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https://scontent-atl3-1.xx.fbcdn.net/v/t1.0-9/21032337_824591444382087_4095287448036736393_n.jpg?_nc_cat=101&amp;ccb=2&amp;_nc_sid=8bfeb9&amp;_nc_ohc=-kEhA0Lq440AX9kN-Qn&amp;_nc_ht=scontent-atl3-1.xx&amp;oh=1122611133694cdb7b936b694617c435&amp;oe=6031A86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https://scontent-atl3-1.xx.fbcdn.net/v/t1.0-9/21077320_824591427715422_6986886646165615138_n.jpg?_nc_cat=100&amp;ccb=2&amp;_nc_sid=8bfeb9&amp;_nc_ohc=SDUGW8vl6fwAX_8L5Wi&amp;_nc_ht=scontent-atl3-1.xx&amp;oh=5a2623618a77c3106ddc77ba1842ae80&amp;oe=6031C4F1" TargetMode="Externa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https://scontent-atl3-1.xx.fbcdn.net/v/t31.0-8/28423878_1302788006488935_1190137471613983368_o.jpg?_nc_cat=102&amp;ccb=2&amp;_nc_sid=9267fe&amp;_nc_ohc=YlSgUhxw23YAX922gz6&amp;_nc_ht=scontent-atl3-1.xx&amp;oh=c48a66db7e2edcd3732980f9c80c86e3&amp;oe=603197A9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tiff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https://scontent-atl3-1.xx.fbcdn.net/v/t1.0-9/21034289_824591734382058_8294442931185311928_n.jpg?_nc_cat=101&amp;ccb=2&amp;_nc_sid=8bfeb9&amp;_nc_ohc=I_QzQhc79oAAX9dG1-c&amp;_nc_ht=scontent-atl3-1.xx&amp;oh=488f2b989b2e651245b0277566ef1e02&amp;oe=6030018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tif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tiff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https://scontent-atl3-1.xx.fbcdn.net/v/t1.0-9/32977851_962942713880292_738437669981257728_n.jpg?_nc_cat=108&amp;ccb=2&amp;_nc_sid=8bfeb9&amp;_nc_ohc=pqYSBQ5rrEYAX-bsQrp&amp;_nc_ht=scontent-atl3-1.xx&amp;oh=7233382d0943beff364f71b79622664d&amp;oe=60326B9D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325" y="0"/>
            <a:ext cx="8208335" cy="1470025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Southwind Elementary School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01085"/>
            <a:ext cx="9143999" cy="5356915"/>
          </a:xfrm>
        </p:spPr>
        <p:txBody>
          <a:bodyPr>
            <a:normAutofit fontScale="92500" lnSpcReduction="20000"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 </a:t>
            </a:r>
          </a:p>
          <a:p>
            <a:r>
              <a:rPr lang="en-US" dirty="0">
                <a:solidFill>
                  <a:schemeClr val="tx1"/>
                </a:solidFill>
              </a:rPr>
              <a:t>We love you </a:t>
            </a:r>
            <a:r>
              <a:rPr lang="en-US" dirty="0" err="1">
                <a:solidFill>
                  <a:schemeClr val="tx1"/>
                </a:solidFill>
              </a:rPr>
              <a:t>Southwind</a:t>
            </a:r>
            <a:r>
              <a:rPr lang="en-US" dirty="0">
                <a:solidFill>
                  <a:schemeClr val="tx1"/>
                </a:solidFill>
              </a:rPr>
              <a:t> Elementary for all that you do.</a:t>
            </a:r>
          </a:p>
          <a:p>
            <a:r>
              <a:rPr lang="en-US" dirty="0">
                <a:solidFill>
                  <a:schemeClr val="tx1"/>
                </a:solidFill>
              </a:rPr>
              <a:t>There surely is no other school that’s anything like you.</a:t>
            </a:r>
          </a:p>
          <a:p>
            <a:r>
              <a:rPr lang="en-US" dirty="0">
                <a:solidFill>
                  <a:schemeClr val="tx1"/>
                </a:solidFill>
              </a:rPr>
              <a:t> </a:t>
            </a:r>
          </a:p>
          <a:p>
            <a:r>
              <a:rPr lang="en-US" dirty="0">
                <a:solidFill>
                  <a:schemeClr val="tx1"/>
                </a:solidFill>
              </a:rPr>
              <a:t>Our school is so magnificent it gives us joy to say.</a:t>
            </a:r>
          </a:p>
          <a:p>
            <a:r>
              <a:rPr lang="en-US" dirty="0">
                <a:solidFill>
                  <a:schemeClr val="tx1"/>
                </a:solidFill>
              </a:rPr>
              <a:t>Staff and students are excelling each and everyday.</a:t>
            </a:r>
            <a:r>
              <a:rPr lang="en-US" dirty="0"/>
              <a:t> 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5336" y="1227558"/>
            <a:ext cx="2873328" cy="279004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" name="Soaring High 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5419" y="1260152"/>
            <a:ext cx="1030447" cy="103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78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-118753"/>
            <a:ext cx="2381921" cy="181692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 </a:t>
            </a:r>
            <a:r>
              <a:rPr lang="en-US" sz="1200" dirty="0">
                <a:solidFill>
                  <a:srgbClr val="000000"/>
                </a:solidFill>
              </a:rPr>
              <a:t>You know we’re focused, </a:t>
            </a:r>
          </a:p>
          <a:p>
            <a:r>
              <a:rPr lang="en-US" sz="1200" dirty="0">
                <a:solidFill>
                  <a:srgbClr val="000000"/>
                </a:solidFill>
              </a:rPr>
              <a:t>dreaming, reaching expectations.</a:t>
            </a:r>
          </a:p>
          <a:p>
            <a:r>
              <a:rPr lang="en-US" sz="1200" dirty="0">
                <a:solidFill>
                  <a:srgbClr val="000000"/>
                </a:solidFill>
              </a:rPr>
              <a:t>You know there’s </a:t>
            </a:r>
            <a:r>
              <a:rPr lang="en-US" sz="1200" dirty="0" err="1">
                <a:solidFill>
                  <a:srgbClr val="000000"/>
                </a:solidFill>
              </a:rPr>
              <a:t>nothng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</a:p>
          <a:p>
            <a:r>
              <a:rPr lang="en-US" sz="1200" dirty="0">
                <a:solidFill>
                  <a:srgbClr val="000000"/>
                </a:solidFill>
              </a:rPr>
              <a:t>nothing, nothing</a:t>
            </a:r>
          </a:p>
          <a:p>
            <a:r>
              <a:rPr lang="en-US" sz="1200" dirty="0">
                <a:solidFill>
                  <a:srgbClr val="000000"/>
                </a:solidFill>
              </a:rPr>
              <a:t>We cannot do!</a:t>
            </a:r>
          </a:p>
          <a:p>
            <a:r>
              <a:rPr lang="en-US" sz="4000" dirty="0">
                <a:solidFill>
                  <a:srgbClr val="000000"/>
                </a:solidFill>
              </a:rPr>
              <a:t> 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6855" y="4099157"/>
            <a:ext cx="2197978" cy="213427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" name="Picture 6" descr="A group of children sitting on a bed&#10;&#10;Description automatically generated with low confidence">
            <a:extLst>
              <a:ext uri="{FF2B5EF4-FFF2-40B4-BE49-F238E27FC236}">
                <a16:creationId xmlns:a16="http://schemas.microsoft.com/office/drawing/2014/main" id="{F91D8877-064B-FA46-98F0-DAA321FC34F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049810" y="140696"/>
            <a:ext cx="4970417" cy="3522168"/>
          </a:xfrm>
          <a:prstGeom prst="rect">
            <a:avLst/>
          </a:prstGeom>
        </p:spPr>
      </p:pic>
      <p:pic>
        <p:nvPicPr>
          <p:cNvPr id="8" name="Picture 7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40081F9-DCC8-1145-98D3-6939FBC8C1C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51460" y="1901780"/>
            <a:ext cx="4970417" cy="47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36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484287"/>
            <a:ext cx="2344049" cy="2272773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 </a:t>
            </a:r>
            <a:r>
              <a:rPr lang="en-US" sz="1200" dirty="0">
                <a:solidFill>
                  <a:srgbClr val="000000"/>
                </a:solidFill>
              </a:rPr>
              <a:t>At </a:t>
            </a:r>
            <a:r>
              <a:rPr lang="en-US" sz="1200" dirty="0" err="1">
                <a:solidFill>
                  <a:srgbClr val="000000"/>
                </a:solidFill>
              </a:rPr>
              <a:t>Southwind</a:t>
            </a:r>
            <a:r>
              <a:rPr lang="en-US" sz="1200" dirty="0">
                <a:solidFill>
                  <a:srgbClr val="000000"/>
                </a:solidFill>
              </a:rPr>
              <a:t> Elementary	</a:t>
            </a:r>
          </a:p>
          <a:p>
            <a:r>
              <a:rPr lang="en-US" sz="1200" dirty="0">
                <a:solidFill>
                  <a:srgbClr val="000000"/>
                </a:solidFill>
              </a:rPr>
              <a:t>We are a family</a:t>
            </a:r>
          </a:p>
          <a:p>
            <a:r>
              <a:rPr lang="en-US" sz="1200" dirty="0">
                <a:solidFill>
                  <a:srgbClr val="000000"/>
                </a:solidFill>
              </a:rPr>
              <a:t>Our school is the place to be</a:t>
            </a:r>
          </a:p>
          <a:p>
            <a:r>
              <a:rPr lang="en-US" sz="1200" dirty="0">
                <a:solidFill>
                  <a:srgbClr val="000000"/>
                </a:solidFill>
              </a:rPr>
              <a:t>The best in Shelby County</a:t>
            </a:r>
          </a:p>
          <a:p>
            <a:r>
              <a:rPr lang="en-US" sz="1200" dirty="0">
                <a:solidFill>
                  <a:srgbClr val="000000"/>
                </a:solidFill>
              </a:rPr>
              <a:t>We are the Seahawks</a:t>
            </a:r>
          </a:p>
          <a:p>
            <a:r>
              <a:rPr lang="en-US" sz="1200" dirty="0">
                <a:solidFill>
                  <a:srgbClr val="000000"/>
                </a:solidFill>
              </a:rPr>
              <a:t>And we’re soaring high</a:t>
            </a:r>
          </a:p>
          <a:p>
            <a:r>
              <a:rPr lang="en-US" sz="1200" dirty="0">
                <a:solidFill>
                  <a:srgbClr val="000000"/>
                </a:solidFill>
              </a:rPr>
              <a:t>We’re changing the world</a:t>
            </a:r>
          </a:p>
          <a:p>
            <a:r>
              <a:rPr lang="en-US" sz="1200" dirty="0">
                <a:solidFill>
                  <a:srgbClr val="000000"/>
                </a:solidFill>
              </a:rPr>
              <a:t>One day at a time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3841" y="4227523"/>
            <a:ext cx="1870854" cy="18166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" name="Picture 3" descr="A collage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6B33D038-8AA5-D94C-9A6E-936E5BB86B0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01398" y="130536"/>
            <a:ext cx="4266210" cy="4096987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A4847F6-18B5-9C4D-B14B-D3112CBB7F3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323889" y="3335444"/>
            <a:ext cx="3926597" cy="3522556"/>
          </a:xfrm>
          <a:prstGeom prst="rect">
            <a:avLst/>
          </a:prstGeom>
        </p:spPr>
      </p:pic>
      <p:pic>
        <p:nvPicPr>
          <p:cNvPr id="7" name="Picture 6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B0FC336A-F201-C246-909E-A0FE98178A9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567608" y="121722"/>
            <a:ext cx="3767447" cy="33072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D60EA3-0C58-A448-B786-4F7894B8352C}"/>
              </a:ext>
            </a:extLst>
          </p:cNvPr>
          <p:cNvSpPr txBox="1"/>
          <p:nvPr/>
        </p:nvSpPr>
        <p:spPr>
          <a:xfrm>
            <a:off x="2152040" y="811936"/>
            <a:ext cx="258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Math and Literacy Night</a:t>
            </a:r>
          </a:p>
        </p:txBody>
      </p:sp>
    </p:spTree>
    <p:extLst>
      <p:ext uri="{BB962C8B-B14F-4D97-AF65-F5344CB8AC3E}">
        <p14:creationId xmlns:p14="http://schemas.microsoft.com/office/powerpoint/2010/main" val="7875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383755"/>
          </a:xfrm>
        </p:spPr>
        <p:txBody>
          <a:bodyPr>
            <a:noAutofit/>
          </a:bodyPr>
          <a:lstStyle/>
          <a:p>
            <a:endParaRPr lang="en-US" sz="4000" dirty="0">
              <a:solidFill>
                <a:srgbClr val="000000"/>
              </a:solidFill>
            </a:endParaRPr>
          </a:p>
          <a:p>
            <a:r>
              <a:rPr lang="en-US" sz="4800" dirty="0">
                <a:solidFill>
                  <a:srgbClr val="000000"/>
                </a:solidFill>
              </a:rPr>
              <a:t>We Love Dress-up Days</a:t>
            </a:r>
          </a:p>
        </p:txBody>
      </p:sp>
      <p:pic>
        <p:nvPicPr>
          <p:cNvPr id="8" name="Picture 7" descr="A picture containing text, floor, person, standing&#10;&#10;Description automatically generated">
            <a:extLst>
              <a:ext uri="{FF2B5EF4-FFF2-40B4-BE49-F238E27FC236}">
                <a16:creationId xmlns:a16="http://schemas.microsoft.com/office/drawing/2014/main" id="{558101B0-677B-C14F-BCF7-B5A14B383C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09897" y="1606731"/>
            <a:ext cx="3683731" cy="4013860"/>
          </a:xfrm>
          <a:prstGeom prst="rect">
            <a:avLst/>
          </a:prstGeom>
        </p:spPr>
      </p:pic>
      <p:pic>
        <p:nvPicPr>
          <p:cNvPr id="14" name="Picture 13" descr="A picture containing text, person, standing, suit&#10;&#10;Description automatically generated">
            <a:extLst>
              <a:ext uri="{FF2B5EF4-FFF2-40B4-BE49-F238E27FC236}">
                <a16:creationId xmlns:a16="http://schemas.microsoft.com/office/drawing/2014/main" id="{1563BE88-63B1-6D49-A286-140A6AA84F1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68835" y="1606731"/>
            <a:ext cx="3903678" cy="40138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A36A9F-0E91-DB4E-A0A7-BC67FC465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4947" y="4841477"/>
            <a:ext cx="1870854" cy="181663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57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38375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</a:rPr>
              <a:t>Soaring high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982815C-32A7-5E45-A258-BA3E1D2C2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A collage of 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037B4708-C069-1D45-9603-3AE6045571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25531" y="790578"/>
            <a:ext cx="5943600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3838" y="2303605"/>
            <a:ext cx="3004631" cy="291754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9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38375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</a:rPr>
              <a:t>                                    Soaring high</a:t>
            </a:r>
          </a:p>
        </p:txBody>
      </p:sp>
      <p:pic>
        <p:nvPicPr>
          <p:cNvPr id="9" name="Picture 8" descr="A couple of wome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95C7E1A2-3791-5649-8955-CCF66B09B7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295039" y="1077685"/>
            <a:ext cx="4587958" cy="4702629"/>
          </a:xfrm>
          <a:prstGeom prst="rect">
            <a:avLst/>
          </a:prstGeom>
        </p:spPr>
      </p:pic>
      <p:pic>
        <p:nvPicPr>
          <p:cNvPr id="10" name="Picture 9" descr="A person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2276A0CE-3257-0F44-9F7A-C32344DCC50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27607" y="148311"/>
            <a:ext cx="3337911" cy="3653468"/>
          </a:xfrm>
          <a:prstGeom prst="rect">
            <a:avLst/>
          </a:prstGeom>
        </p:spPr>
      </p:pic>
      <p:pic>
        <p:nvPicPr>
          <p:cNvPr id="11" name="Picture 10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91ED9C83-F8B3-F145-AB16-AED96E07EE1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67734" y="3281283"/>
            <a:ext cx="3310302" cy="3428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095" y="4204109"/>
            <a:ext cx="2244705" cy="217964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03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38375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Magnificent Minds Army Against Breast Cancer, Drugs, and Anti-Bullying!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535" y="4747150"/>
            <a:ext cx="1925659" cy="186984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982815C-32A7-5E45-A258-BA3E1D2C2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A picture containing person, military uniform, standing, store&#10;&#10;Description automatically generated">
            <a:extLst>
              <a:ext uri="{FF2B5EF4-FFF2-40B4-BE49-F238E27FC236}">
                <a16:creationId xmlns:a16="http://schemas.microsoft.com/office/drawing/2014/main" id="{AA88BBF1-2727-4C42-8C40-5E0A88B0CD4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7264" y="971703"/>
            <a:ext cx="3269720" cy="3622192"/>
          </a:xfrm>
          <a:prstGeom prst="rect">
            <a:avLst/>
          </a:prstGeom>
        </p:spPr>
      </p:pic>
      <p:pic>
        <p:nvPicPr>
          <p:cNvPr id="8" name="Picture 7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04FD83F0-BE20-224D-B056-BA00ED9AE03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867297" y="1756238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47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38375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</a:rPr>
              <a:t>Fun!!!!</a:t>
            </a:r>
          </a:p>
        </p:txBody>
      </p:sp>
      <p:pic>
        <p:nvPicPr>
          <p:cNvPr id="4" name="Picture 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65D05C0-03CB-E842-A8C1-4A443E9BA9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4044" y="748031"/>
            <a:ext cx="5943600" cy="4447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4938" y="3199931"/>
            <a:ext cx="3675325" cy="356880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69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5509B03-AEF8-B949-B638-15F0A6B668E7}"/>
              </a:ext>
            </a:extLst>
          </p:cNvPr>
          <p:cNvPicPr/>
          <p:nvPr/>
        </p:nvPicPr>
        <p:blipFill rotWithShape="1">
          <a:blip r:embed="rId2"/>
          <a:srcRect t="2385" r="-1" b="-1"/>
          <a:stretch/>
        </p:blipFill>
        <p:spPr>
          <a:xfrm>
            <a:off x="-2" y="-8371"/>
            <a:ext cx="6086465" cy="4470815"/>
          </a:xfrm>
          <a:prstGeom prst="rect">
            <a:avLst/>
          </a:prstGeom>
        </p:spPr>
      </p:pic>
      <p:pic>
        <p:nvPicPr>
          <p:cNvPr id="13" name="Picture 41" descr="May be an image of 3 people and people smiling">
            <a:extLst>
              <a:ext uri="{FF2B5EF4-FFF2-40B4-BE49-F238E27FC236}">
                <a16:creationId xmlns:a16="http://schemas.microsoft.com/office/drawing/2014/main" id="{C9E9F4A3-F3AE-5F48-995E-1CF028A15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7" r="18204"/>
          <a:stretch>
            <a:fillRect/>
          </a:stretch>
        </p:blipFill>
        <p:spPr bwMode="auto">
          <a:xfrm>
            <a:off x="6086469" y="-8371"/>
            <a:ext cx="3057525" cy="447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462444"/>
            <a:ext cx="6086468" cy="23940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4460944"/>
            <a:ext cx="6086463" cy="2397055"/>
          </a:xfrm>
          <a:prstGeom prst="rect">
            <a:avLst/>
          </a:prstGeom>
          <a:gradFill>
            <a:gsLst>
              <a:gs pos="7000">
                <a:srgbClr val="000000">
                  <a:alpha val="49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5994" y="5117000"/>
            <a:ext cx="5150467" cy="542471"/>
          </a:xfrm>
        </p:spPr>
        <p:txBody>
          <a:bodyPr>
            <a:normAutofit fontScale="70000" lnSpcReduction="20000"/>
          </a:bodyPr>
          <a:lstStyle/>
          <a:p>
            <a:pPr algn="l">
              <a:lnSpc>
                <a:spcPct val="90000"/>
              </a:lnSpc>
            </a:pPr>
            <a:endParaRPr lang="en-US" sz="1400" dirty="0">
              <a:solidFill>
                <a:srgbClr val="FFFFFF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Field Trips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E843EA7-FB4A-8F47-9016-BF420B933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590" r="-2" b="13042"/>
          <a:stretch/>
        </p:blipFill>
        <p:spPr bwMode="auto">
          <a:xfrm>
            <a:off x="6086469" y="4454317"/>
            <a:ext cx="3057525" cy="241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16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Picture 5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F7C9C6F-6DC4-0141-9DEF-DCE73C5C262F}"/>
              </a:ext>
            </a:extLst>
          </p:cNvPr>
          <p:cNvPicPr/>
          <p:nvPr/>
        </p:nvPicPr>
        <p:blipFill rotWithShape="1">
          <a:blip r:embed="rId2"/>
          <a:srcRect l="10396" r="12309" b="1"/>
          <a:stretch/>
        </p:blipFill>
        <p:spPr>
          <a:xfrm>
            <a:off x="20" y="655"/>
            <a:ext cx="6086455" cy="4468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2" r="12809" b="-2"/>
          <a:stretch/>
        </p:blipFill>
        <p:spPr bwMode="auto">
          <a:xfrm>
            <a:off x="6086473" y="-6"/>
            <a:ext cx="3057527" cy="4468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466372"/>
            <a:ext cx="9143999" cy="2390128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464543"/>
            <a:ext cx="6086474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951" y="4466372"/>
            <a:ext cx="9150948" cy="2390128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3" y="4466372"/>
            <a:ext cx="3061002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76" y="4486258"/>
            <a:ext cx="9145912" cy="196815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625ED14-F0D2-4FCA-87F3-4E3D2A03D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4671871" y="2834156"/>
            <a:ext cx="3118759" cy="3479948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7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5677" y="5764694"/>
            <a:ext cx="7449518" cy="436643"/>
          </a:xfrm>
        </p:spPr>
        <p:txBody>
          <a:bodyPr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1100">
                <a:solidFill>
                  <a:srgbClr val="FFFFFF"/>
                </a:solidFill>
              </a:rPr>
              <a:t>Spring Fling</a:t>
            </a:r>
          </a:p>
          <a:p>
            <a:pPr algn="l">
              <a:lnSpc>
                <a:spcPct val="90000"/>
              </a:lnSpc>
            </a:pPr>
            <a:r>
              <a:rPr lang="en-US" sz="1100">
                <a:solidFill>
                  <a:srgbClr val="FFFFFF"/>
                </a:solidFill>
              </a:rPr>
              <a:t>We’ll keep soaring high!!!</a:t>
            </a:r>
          </a:p>
        </p:txBody>
      </p:sp>
    </p:spTree>
    <p:extLst>
      <p:ext uri="{BB962C8B-B14F-4D97-AF65-F5344CB8AC3E}">
        <p14:creationId xmlns:p14="http://schemas.microsoft.com/office/powerpoint/2010/main" val="297073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38375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</a:rPr>
              <a:t>Soaring high</a:t>
            </a:r>
          </a:p>
        </p:txBody>
      </p:sp>
      <p:pic>
        <p:nvPicPr>
          <p:cNvPr id="6" name="Picture 5" descr="A person holding a sign&#10;&#10;Description automatically generated with low confidence">
            <a:extLst>
              <a:ext uri="{FF2B5EF4-FFF2-40B4-BE49-F238E27FC236}">
                <a16:creationId xmlns:a16="http://schemas.microsoft.com/office/drawing/2014/main" id="{50410868-F030-AC4B-B9BD-F17E9A2A1C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42926" y="762668"/>
            <a:ext cx="5943600" cy="3942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71680" y="2899910"/>
            <a:ext cx="3587833" cy="348384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0B0008-06B2-454C-B9A7-64E238CA7A23}"/>
              </a:ext>
            </a:extLst>
          </p:cNvPr>
          <p:cNvSpPr txBox="1"/>
          <p:nvPr/>
        </p:nvSpPr>
        <p:spPr>
          <a:xfrm>
            <a:off x="1524000" y="5144885"/>
            <a:ext cx="3215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Award Winning!</a:t>
            </a:r>
          </a:p>
        </p:txBody>
      </p:sp>
    </p:spTree>
    <p:extLst>
      <p:ext uri="{BB962C8B-B14F-4D97-AF65-F5344CB8AC3E}">
        <p14:creationId xmlns:p14="http://schemas.microsoft.com/office/powerpoint/2010/main" val="1731203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325" y="0"/>
            <a:ext cx="8208335" cy="1470025"/>
          </a:xfrm>
        </p:spPr>
        <p:txBody>
          <a:bodyPr>
            <a:normAutofit fontScale="90000"/>
          </a:bodyPr>
          <a:lstStyle/>
          <a:p>
            <a:r>
              <a:rPr lang="en-US" sz="5400" b="1"/>
              <a:t>Southwind Elementary School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01085"/>
            <a:ext cx="9143999" cy="5356915"/>
          </a:xfrm>
        </p:spPr>
        <p:txBody>
          <a:bodyPr>
            <a:normAutofit fontScale="92500" lnSpcReduction="10000"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Southwind Elementary provides curriculum offerings which emphasize the development of basic skills and provide for student development beyond basic skills through appropriate classroom enrichment activities.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B15CF2-9634-8747-BC94-92AB37D09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13748" y="4179542"/>
            <a:ext cx="843183" cy="81874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2F66B-E31F-EE49-8BF2-BC2DF0CF0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089" y="4285665"/>
            <a:ext cx="843183" cy="81874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8D303C-F595-FD49-ACDC-BCEC2BE2D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7" y="1167526"/>
            <a:ext cx="5110234" cy="383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64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4518" y="117380"/>
            <a:ext cx="1053177" cy="102265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D233304A-FCE7-9E48-8C2C-6D61C2291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43" y="11400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40" descr="May be an image of 22 people and people smiling">
            <a:extLst>
              <a:ext uri="{FF2B5EF4-FFF2-40B4-BE49-F238E27FC236}">
                <a16:creationId xmlns:a16="http://schemas.microsoft.com/office/drawing/2014/main" id="{1DFFC218-D2C8-E548-A0EE-31EA42EEE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461" y="960545"/>
            <a:ext cx="5312680" cy="531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B94A9C-3EC6-A348-A841-484C984DA5F1}"/>
              </a:ext>
            </a:extLst>
          </p:cNvPr>
          <p:cNvSpPr txBox="1"/>
          <p:nvPr/>
        </p:nvSpPr>
        <p:spPr>
          <a:xfrm>
            <a:off x="4176218" y="6273225"/>
            <a:ext cx="1386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Honors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4EEE8B-6029-0843-8B30-720250A2A3FD}"/>
              </a:ext>
            </a:extLst>
          </p:cNvPr>
          <p:cNvSpPr/>
          <p:nvPr/>
        </p:nvSpPr>
        <p:spPr>
          <a:xfrm>
            <a:off x="3372787" y="117380"/>
            <a:ext cx="32646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Soaring high</a:t>
            </a:r>
          </a:p>
        </p:txBody>
      </p:sp>
    </p:spTree>
    <p:extLst>
      <p:ext uri="{BB962C8B-B14F-4D97-AF65-F5344CB8AC3E}">
        <p14:creationId xmlns:p14="http://schemas.microsoft.com/office/powerpoint/2010/main" val="92130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38375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</a:rPr>
              <a:t>Enrichment</a:t>
            </a:r>
          </a:p>
        </p:txBody>
      </p:sp>
      <p:pic>
        <p:nvPicPr>
          <p:cNvPr id="6" name="Picture 5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B2CEB3EA-1DA4-E944-88E9-AEFA23A610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55623" y="749508"/>
            <a:ext cx="7363918" cy="49167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34130" y="4944807"/>
            <a:ext cx="1688708" cy="16397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878C82-7589-9747-8863-0C34D5033643}"/>
              </a:ext>
            </a:extLst>
          </p:cNvPr>
          <p:cNvSpPr txBox="1"/>
          <p:nvPr/>
        </p:nvSpPr>
        <p:spPr>
          <a:xfrm>
            <a:off x="3957403" y="5096656"/>
            <a:ext cx="175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Memphis in May</a:t>
            </a:r>
          </a:p>
        </p:txBody>
      </p:sp>
    </p:spTree>
    <p:extLst>
      <p:ext uri="{BB962C8B-B14F-4D97-AF65-F5344CB8AC3E}">
        <p14:creationId xmlns:p14="http://schemas.microsoft.com/office/powerpoint/2010/main" val="352520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3999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indoor, colorful&#10;&#10;Description automatically generated">
            <a:extLst>
              <a:ext uri="{FF2B5EF4-FFF2-40B4-BE49-F238E27FC236}">
                <a16:creationId xmlns:a16="http://schemas.microsoft.com/office/drawing/2014/main" id="{B7E554D6-B0B6-FA45-87FB-AC67D944DFAC}"/>
              </a:ext>
            </a:extLst>
          </p:cNvPr>
          <p:cNvPicPr/>
          <p:nvPr/>
        </p:nvPicPr>
        <p:blipFill rotWithShape="1">
          <a:blip r:embed="rId2"/>
          <a:srcRect t="13211" r="3" b="3"/>
          <a:stretch/>
        </p:blipFill>
        <p:spPr>
          <a:xfrm>
            <a:off x="20" y="190"/>
            <a:ext cx="6096620" cy="52911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98" y="5282206"/>
            <a:ext cx="9144198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5282206"/>
            <a:ext cx="9143999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5282206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630" y="5669430"/>
            <a:ext cx="2468879" cy="830453"/>
          </a:xfrm>
        </p:spPr>
        <p:txBody>
          <a:bodyPr anchor="ctr">
            <a:normAutofit/>
          </a:bodyPr>
          <a:lstStyle/>
          <a:p>
            <a:pPr algn="l"/>
            <a:r>
              <a:rPr lang="en-US" sz="1700">
                <a:solidFill>
                  <a:srgbClr val="FFFFFF"/>
                </a:solidFill>
              </a:rPr>
              <a:t>Cultural Arts Fair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43" r="18629" b="-3"/>
          <a:stretch/>
        </p:blipFill>
        <p:spPr bwMode="auto">
          <a:xfrm>
            <a:off x="6096642" y="1"/>
            <a:ext cx="3047357" cy="5291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982815C-32A7-5E45-A258-BA3E1D2C2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81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38375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Reading is our Superpower!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60335" y="4588747"/>
            <a:ext cx="1344682" cy="130570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982815C-32A7-5E45-A258-BA3E1D2C2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CF1806B-BA0D-D640-B348-DE6359A5610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736312" y="3696648"/>
            <a:ext cx="3636818" cy="305328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D2D9B1C-F99D-AC40-8974-1103701BC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67598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217" name="Picture 48" descr="May be an image of 1 person">
            <a:extLst>
              <a:ext uri="{FF2B5EF4-FFF2-40B4-BE49-F238E27FC236}">
                <a16:creationId xmlns:a16="http://schemas.microsoft.com/office/drawing/2014/main" id="{2700A824-3BB9-C144-92FA-EDBE0005D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00" y="821449"/>
            <a:ext cx="4393870" cy="329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AC346FD4-D0A8-7743-8A96-3C02EFE85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9598" y="2831165"/>
            <a:ext cx="70338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219" name="Picture 49" descr="May be an image of 2 people">
            <a:extLst>
              <a:ext uri="{FF2B5EF4-FFF2-40B4-BE49-F238E27FC236}">
                <a16:creationId xmlns:a16="http://schemas.microsoft.com/office/drawing/2014/main" id="{B6F4019A-5AD9-E441-91F3-1B09E6BDF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59" y="819764"/>
            <a:ext cx="4228683" cy="329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551828-F6A5-3749-A14A-58DCADA0F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8983" y="4588747"/>
            <a:ext cx="1344682" cy="130570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195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38375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PTA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1755" y="4730244"/>
            <a:ext cx="1595715" cy="154946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982815C-32A7-5E45-A258-BA3E1D2C2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7B6E3E-2993-8044-B746-92CD22CE6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73" name="Picture 45" descr="May be an image of 5 people and people smiling">
            <a:extLst>
              <a:ext uri="{FF2B5EF4-FFF2-40B4-BE49-F238E27FC236}">
                <a16:creationId xmlns:a16="http://schemas.microsoft.com/office/drawing/2014/main" id="{5C76CEC7-9A95-E44C-BE72-7831CB853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070"/>
            <a:ext cx="4933013" cy="369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F1F94376-30F4-9E4F-AE51-2A1A08147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470" y="277448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75" name="Picture 44" descr="May be an image of 9 people and people smiling">
            <a:extLst>
              <a:ext uri="{FF2B5EF4-FFF2-40B4-BE49-F238E27FC236}">
                <a16:creationId xmlns:a16="http://schemas.microsoft.com/office/drawing/2014/main" id="{56DEF304-A2F5-034D-9EF5-FCA7C30B4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959" y="2856988"/>
            <a:ext cx="5401145" cy="405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BC4F11-1C56-604C-91F2-8F1BCA2A6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0756" y="653762"/>
            <a:ext cx="1595715" cy="154946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08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38375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SOSA</a:t>
            </a:r>
          </a:p>
          <a:p>
            <a:r>
              <a:rPr lang="en-US" dirty="0">
                <a:solidFill>
                  <a:srgbClr val="000000"/>
                </a:solidFill>
              </a:rPr>
              <a:t>(Students of Southwind Achievement) </a:t>
            </a:r>
          </a:p>
          <a:p>
            <a:r>
              <a:rPr lang="en-US" dirty="0">
                <a:solidFill>
                  <a:srgbClr val="000000"/>
                </a:solidFill>
              </a:rPr>
              <a:t>Mentoring Program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982815C-32A7-5E45-A258-BA3E1D2C2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39" descr="No photo description available.">
            <a:extLst>
              <a:ext uri="{FF2B5EF4-FFF2-40B4-BE49-F238E27FC236}">
                <a16:creationId xmlns:a16="http://schemas.microsoft.com/office/drawing/2014/main" id="{00DF929A-2356-094A-A4F8-39D9EBCF3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647" y="1808630"/>
            <a:ext cx="4818529" cy="481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9917" y="4217894"/>
            <a:ext cx="2478871" cy="240702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11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383755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</a:rPr>
              <a:t>We Love Learning!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5485" y="2062498"/>
            <a:ext cx="2814581" cy="27330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982815C-32A7-5E45-A258-BA3E1D2C2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A group of children sitting at desks in a classroom&#10;&#10;Description automatically generated with low confidence">
            <a:extLst>
              <a:ext uri="{FF2B5EF4-FFF2-40B4-BE49-F238E27FC236}">
                <a16:creationId xmlns:a16="http://schemas.microsoft.com/office/drawing/2014/main" id="{995A04C0-1F9D-F042-AAA2-6818FDFDB1A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80549" y="915544"/>
            <a:ext cx="4926105" cy="546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5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38375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Field Day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9520" y="4832848"/>
            <a:ext cx="1597200" cy="155090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982815C-32A7-5E45-A258-BA3E1D2C2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A558ACA7-B71C-7749-B9FE-56ED4C19F45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556240" y="3643729"/>
            <a:ext cx="3892684" cy="3277008"/>
          </a:xfrm>
          <a:prstGeom prst="rect">
            <a:avLst/>
          </a:prstGeom>
        </p:spPr>
      </p:pic>
      <p:pic>
        <p:nvPicPr>
          <p:cNvPr id="7" name="Picture 6" descr="A group of people holding a kite&#10;&#10;Description automatically generated with medium confidence">
            <a:extLst>
              <a:ext uri="{FF2B5EF4-FFF2-40B4-BE49-F238E27FC236}">
                <a16:creationId xmlns:a16="http://schemas.microsoft.com/office/drawing/2014/main" id="{27B80A34-AD9D-7841-9003-5C6804E2F7C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607859" y="775049"/>
            <a:ext cx="4325587" cy="3474216"/>
          </a:xfrm>
          <a:prstGeom prst="rect">
            <a:avLst/>
          </a:prstGeom>
        </p:spPr>
      </p:pic>
      <p:pic>
        <p:nvPicPr>
          <p:cNvPr id="8" name="Picture 46" descr="May be an image of 4 people">
            <a:extLst>
              <a:ext uri="{FF2B5EF4-FFF2-40B4-BE49-F238E27FC236}">
                <a16:creationId xmlns:a16="http://schemas.microsoft.com/office/drawing/2014/main" id="{46AF5CF2-4090-0A47-8789-D642BBE89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9" y="775048"/>
            <a:ext cx="4370113" cy="34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3284C6-1743-424B-B222-BE6580719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28444" y="4832847"/>
            <a:ext cx="1597200" cy="155090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93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325" y="0"/>
            <a:ext cx="8208335" cy="1470025"/>
          </a:xfrm>
        </p:spPr>
        <p:txBody>
          <a:bodyPr>
            <a:normAutofit fontScale="90000"/>
          </a:bodyPr>
          <a:lstStyle/>
          <a:p>
            <a:r>
              <a:rPr lang="en-US" sz="5400" b="1"/>
              <a:t>Southwind Elementary School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01085"/>
            <a:ext cx="9143999" cy="5356915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b="1" dirty="0">
                <a:solidFill>
                  <a:srgbClr val="002060"/>
                </a:solidFill>
              </a:rPr>
              <a:t>Soaring high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We’ll keep soaring high!!!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A2F66B-E31F-EE49-8BF2-BC2DF0CF0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583" y="2134135"/>
            <a:ext cx="1513544" cy="146967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8D303C-F595-FD49-ACDC-BCEC2BE2D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8896" y="1185456"/>
            <a:ext cx="5110234" cy="3830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95FC4A-425E-0246-9AA2-F68E2C74D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86900" y="2134134"/>
            <a:ext cx="1513544" cy="146967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66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" y="2458"/>
            <a:ext cx="9141713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"/>
          <a:stretch/>
        </p:blipFill>
        <p:spPr bwMode="auto">
          <a:xfrm>
            <a:off x="-127" y="10"/>
            <a:ext cx="633773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" name="Picture 6" descr="A picture containing person, indoor, person, standing&#10;&#10;Description automatically generated">
            <a:extLst>
              <a:ext uri="{FF2B5EF4-FFF2-40B4-BE49-F238E27FC236}">
                <a16:creationId xmlns:a16="http://schemas.microsoft.com/office/drawing/2014/main" id="{05757932-BAE4-F54B-9F9E-C0E73F236D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97"/>
          <a:stretch/>
        </p:blipFill>
        <p:spPr>
          <a:xfrm>
            <a:off x="4669497" y="-2458"/>
            <a:ext cx="4472089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F83B84-051C-9946-AC3E-F281BF3668D2}"/>
              </a:ext>
            </a:extLst>
          </p:cNvPr>
          <p:cNvSpPr txBox="1"/>
          <p:nvPr/>
        </p:nvSpPr>
        <p:spPr>
          <a:xfrm>
            <a:off x="2315688" y="6139543"/>
            <a:ext cx="277460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Principal Dennis Kimbrough</a:t>
            </a:r>
          </a:p>
        </p:txBody>
      </p:sp>
    </p:spTree>
    <p:extLst>
      <p:ext uri="{BB962C8B-B14F-4D97-AF65-F5344CB8AC3E}">
        <p14:creationId xmlns:p14="http://schemas.microsoft.com/office/powerpoint/2010/main" val="389382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children sitting around a table&#10;&#10;Description automatically generated with low confidence">
            <a:extLst>
              <a:ext uri="{FF2B5EF4-FFF2-40B4-BE49-F238E27FC236}">
                <a16:creationId xmlns:a16="http://schemas.microsoft.com/office/drawing/2014/main" id="{A70039C9-43BD-D64A-A0C6-192CBD3DF751}"/>
              </a:ext>
            </a:extLst>
          </p:cNvPr>
          <p:cNvPicPr/>
          <p:nvPr/>
        </p:nvPicPr>
        <p:blipFill rotWithShape="1">
          <a:blip r:embed="rId3"/>
          <a:srcRect l="5433" r="5562" b="3"/>
          <a:stretch/>
        </p:blipFill>
        <p:spPr>
          <a:xfrm>
            <a:off x="3028949" y="10"/>
            <a:ext cx="6120019" cy="6875809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3441" y="743803"/>
            <a:ext cx="2106633" cy="1382392"/>
          </a:xfrm>
        </p:spPr>
        <p:txBody>
          <a:bodyPr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900" dirty="0">
                <a:solidFill>
                  <a:srgbClr val="FFFFFF"/>
                </a:solidFill>
              </a:rPr>
              <a:t> 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FFFFFF"/>
                </a:solidFill>
              </a:rPr>
              <a:t>Creative thinking and problem-solving strategies are interwoven across the curriculum.  </a:t>
            </a:r>
          </a:p>
          <a:p>
            <a:pPr algn="r">
              <a:lnSpc>
                <a:spcPct val="90000"/>
              </a:lnSpc>
            </a:pPr>
            <a:endParaRPr lang="en-US" sz="900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D336EF-0D1F-6041-B7B9-8AFC7EA87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325" y="5878938"/>
            <a:ext cx="843183" cy="81874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A1FB88-812C-3440-B6DA-711C7ACDA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35492" y="5878937"/>
            <a:ext cx="843183" cy="81874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37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325" y="0"/>
            <a:ext cx="8208335" cy="1470025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Southwind Elementary School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01085"/>
            <a:ext cx="9143999" cy="5356915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 </a:t>
            </a:r>
          </a:p>
          <a:p>
            <a:r>
              <a:rPr lang="en-US" sz="2600" dirty="0">
                <a:solidFill>
                  <a:schemeClr val="tx2"/>
                </a:solidFill>
              </a:rPr>
              <a:t>We offer full day Pre-K programs and special services for remedial and academically gifted students. All students receive instructional support in art, music, physical education, library skills and character building/life skills through the guidance department.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3A78FB-38B7-434B-BFED-AADB7A9CF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56863" y="4009421"/>
            <a:ext cx="843183" cy="81874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6536A2-F126-0849-918C-3AEB0DD86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337" y="4009421"/>
            <a:ext cx="843183" cy="81874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38CD2F81-9CDB-F641-B850-D9B723707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857" y="1041990"/>
            <a:ext cx="6319541" cy="395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547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ollage of a child&#10;&#10;Description automatically generated with low confidence">
            <a:extLst>
              <a:ext uri="{FF2B5EF4-FFF2-40B4-BE49-F238E27FC236}">
                <a16:creationId xmlns:a16="http://schemas.microsoft.com/office/drawing/2014/main" id="{FC25275D-0EBC-4943-876B-B72565630596}"/>
              </a:ext>
            </a:extLst>
          </p:cNvPr>
          <p:cNvPicPr/>
          <p:nvPr/>
        </p:nvPicPr>
        <p:blipFill rotWithShape="1">
          <a:blip r:embed="rId3"/>
          <a:srcRect l="41083" r="14855" b="3"/>
          <a:stretch/>
        </p:blipFill>
        <p:spPr>
          <a:xfrm>
            <a:off x="3028957" y="7"/>
            <a:ext cx="3029755" cy="6875812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2FD26B0-16CE-4AD4-9CE4-A63EBF330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344" y="2945176"/>
            <a:ext cx="2238702" cy="2757975"/>
          </a:xfrm>
        </p:spPr>
        <p:txBody>
          <a:bodyPr anchor="t">
            <a:normAutofit/>
          </a:bodyPr>
          <a:lstStyle/>
          <a:p>
            <a:pPr algn="r"/>
            <a:r>
              <a:rPr lang="en-US" sz="3500" b="1">
                <a:solidFill>
                  <a:srgbClr val="FFFFFF"/>
                </a:solidFill>
              </a:rPr>
              <a:t>Cultural Arts Festival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5344" y="633899"/>
            <a:ext cx="2162552" cy="1362819"/>
          </a:xfrm>
        </p:spPr>
        <p:txBody>
          <a:bodyPr anchor="b"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700" dirty="0">
                <a:solidFill>
                  <a:srgbClr val="FFFFFF"/>
                </a:solidFill>
              </a:rPr>
              <a:t> </a:t>
            </a:r>
          </a:p>
          <a:p>
            <a:pPr>
              <a:lnSpc>
                <a:spcPct val="90000"/>
              </a:lnSpc>
            </a:pPr>
            <a:r>
              <a:rPr lang="en-US" sz="700" dirty="0">
                <a:solidFill>
                  <a:srgbClr val="FFFFFF"/>
                </a:solidFill>
              </a:rPr>
              <a:t> </a:t>
            </a:r>
            <a:r>
              <a:rPr lang="en-US" sz="1400" dirty="0">
                <a:solidFill>
                  <a:srgbClr val="FFFFFF"/>
                </a:solidFill>
              </a:rPr>
              <a:t>With our increased population of students from varying cultures and ethnic backgrounds, At-Risk and ESL tutoring continue to be at the forefront of our curriculum</a:t>
            </a:r>
            <a:r>
              <a:rPr lang="en-US" sz="700" dirty="0">
                <a:solidFill>
                  <a:srgbClr val="FFFFFF"/>
                </a:solidFill>
              </a:rPr>
              <a:t>. </a:t>
            </a:r>
          </a:p>
          <a:p>
            <a:pPr algn="r">
              <a:lnSpc>
                <a:spcPct val="90000"/>
              </a:lnSpc>
            </a:pPr>
            <a:r>
              <a:rPr lang="en-US" sz="700" dirty="0">
                <a:solidFill>
                  <a:srgbClr val="FFFFFF"/>
                </a:solidFill>
              </a:rPr>
              <a:t>     </a:t>
            </a:r>
          </a:p>
        </p:txBody>
      </p:sp>
      <p:pic>
        <p:nvPicPr>
          <p:cNvPr id="9" name="Picture 8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80024614-3578-E64D-926D-384F7994104E}"/>
              </a:ext>
            </a:extLst>
          </p:cNvPr>
          <p:cNvPicPr/>
          <p:nvPr/>
        </p:nvPicPr>
        <p:blipFill rotWithShape="1">
          <a:blip r:embed="rId4"/>
          <a:srcRect l="26260" r="28758" b="-2"/>
          <a:stretch/>
        </p:blipFill>
        <p:spPr>
          <a:xfrm>
            <a:off x="6051005" y="-7"/>
            <a:ext cx="3092989" cy="687614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B9A3FB3-2646-F74E-B9A6-4AD551EDE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749" y="6039254"/>
            <a:ext cx="843183" cy="81874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9662AE0-87D0-5548-A7B2-E0477DF86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52068" y="6039255"/>
            <a:ext cx="843183" cy="81874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05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01085"/>
            <a:ext cx="9143999" cy="5356915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 </a:t>
            </a:r>
          </a:p>
          <a:p>
            <a:r>
              <a:rPr lang="en-US" dirty="0">
                <a:solidFill>
                  <a:schemeClr val="tx2"/>
                </a:solidFill>
              </a:rPr>
              <a:t>We offer before and after school activities to enhance and extend our curriculum, as well as programs for enrichment.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87B746-EF0E-214E-B4CA-4D1F0EAFC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749" y="6039254"/>
            <a:ext cx="843183" cy="81874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8C944-E4EF-6842-8833-4BCC42FEB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52068" y="6039255"/>
            <a:ext cx="843183" cy="81874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" name="Picture 9" descr="A picture containing tree, outdoor, person, people&#10;&#10;Description automatically generated">
            <a:extLst>
              <a:ext uri="{FF2B5EF4-FFF2-40B4-BE49-F238E27FC236}">
                <a16:creationId xmlns:a16="http://schemas.microsoft.com/office/drawing/2014/main" id="{09B8325F-0153-A742-80B5-F2D5B907795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215735" y="279070"/>
            <a:ext cx="6712527" cy="445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kids in yellow shirts&#10;&#10;Description automatically generated with low confidence">
            <a:extLst>
              <a:ext uri="{FF2B5EF4-FFF2-40B4-BE49-F238E27FC236}">
                <a16:creationId xmlns:a16="http://schemas.microsoft.com/office/drawing/2014/main" id="{34C7B412-CCAB-074E-8CE0-0401EE6D9464}"/>
              </a:ext>
            </a:extLst>
          </p:cNvPr>
          <p:cNvPicPr/>
          <p:nvPr/>
        </p:nvPicPr>
        <p:blipFill rotWithShape="1">
          <a:blip r:embed="rId3"/>
          <a:srcRect t="2385" r="-1" b="-1"/>
          <a:stretch/>
        </p:blipFill>
        <p:spPr>
          <a:xfrm>
            <a:off x="-2" y="-8371"/>
            <a:ext cx="6086465" cy="4470815"/>
          </a:xfrm>
          <a:prstGeom prst="rect">
            <a:avLst/>
          </a:prstGeom>
        </p:spPr>
      </p:pic>
      <p:pic>
        <p:nvPicPr>
          <p:cNvPr id="11" name="Picture 10" descr="Text, whiteboard&#10;&#10;Description automatically generated">
            <a:extLst>
              <a:ext uri="{FF2B5EF4-FFF2-40B4-BE49-F238E27FC236}">
                <a16:creationId xmlns:a16="http://schemas.microsoft.com/office/drawing/2014/main" id="{9252BA8E-21F0-344C-AD80-0FCB6275126E}"/>
              </a:ext>
            </a:extLst>
          </p:cNvPr>
          <p:cNvPicPr/>
          <p:nvPr/>
        </p:nvPicPr>
        <p:blipFill rotWithShape="1">
          <a:blip r:embed="rId4"/>
          <a:srcRect l="15051" r="16560"/>
          <a:stretch/>
        </p:blipFill>
        <p:spPr>
          <a:xfrm>
            <a:off x="6086469" y="-8371"/>
            <a:ext cx="3057525" cy="447081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462444"/>
            <a:ext cx="6086468" cy="23940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4460944"/>
            <a:ext cx="6086463" cy="2397055"/>
          </a:xfrm>
          <a:prstGeom prst="rect">
            <a:avLst/>
          </a:prstGeom>
          <a:gradFill>
            <a:gsLst>
              <a:gs pos="7000">
                <a:srgbClr val="000000">
                  <a:alpha val="49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564" y="4961848"/>
            <a:ext cx="5712741" cy="9087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FFF00"/>
                </a:solidFill>
              </a:rPr>
              <a:t>Some of the programs provided include Student Council and Choral and Orff Instruction.</a:t>
            </a:r>
          </a:p>
        </p:txBody>
      </p:sp>
      <p:pic>
        <p:nvPicPr>
          <p:cNvPr id="10" name="Picture 38" descr="No photo description available.">
            <a:extLst>
              <a:ext uri="{FF2B5EF4-FFF2-40B4-BE49-F238E27FC236}">
                <a16:creationId xmlns:a16="http://schemas.microsoft.com/office/drawing/2014/main" id="{48F6FC38-1894-B644-A443-BC9010FFB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7" r="2" b="1367"/>
          <a:stretch>
            <a:fillRect/>
          </a:stretch>
        </p:blipFill>
        <p:spPr bwMode="auto">
          <a:xfrm>
            <a:off x="6086469" y="4454317"/>
            <a:ext cx="3057525" cy="241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&#10;&#10;Description automatically generated"/>
          <p:cNvPicPr>
            <a:picLocks noChangeAspect="1" noChangeArrowheads="1"/>
          </p:cNvPicPr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325" y="5878938"/>
            <a:ext cx="843183" cy="81874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3B36D08-877D-D248-BF84-9855D6AC8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35492" y="5770081"/>
            <a:ext cx="843183" cy="81874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183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181" y="4845132"/>
            <a:ext cx="4868884" cy="1822861"/>
          </a:xfrm>
        </p:spPr>
        <p:txBody>
          <a:bodyPr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 </a:t>
            </a:r>
          </a:p>
          <a:p>
            <a:r>
              <a:rPr lang="en-US" sz="1000" dirty="0">
                <a:solidFill>
                  <a:srgbClr val="000000"/>
                </a:solidFill>
              </a:rPr>
              <a:t>We are the Seahawks</a:t>
            </a:r>
          </a:p>
          <a:p>
            <a:r>
              <a:rPr lang="en-US" sz="1000" dirty="0">
                <a:solidFill>
                  <a:srgbClr val="000000"/>
                </a:solidFill>
              </a:rPr>
              <a:t>Soaring Seahawks</a:t>
            </a:r>
          </a:p>
          <a:p>
            <a:r>
              <a:rPr lang="en-US" sz="1000" dirty="0">
                <a:solidFill>
                  <a:srgbClr val="000000"/>
                </a:solidFill>
              </a:rPr>
              <a:t>And we are determined </a:t>
            </a:r>
          </a:p>
          <a:p>
            <a:r>
              <a:rPr lang="en-US" sz="1000" dirty="0">
                <a:solidFill>
                  <a:srgbClr val="000000"/>
                </a:solidFill>
              </a:rPr>
              <a:t>To listen and learn</a:t>
            </a:r>
          </a:p>
          <a:p>
            <a:r>
              <a:rPr lang="en-US" sz="1000" dirty="0">
                <a:solidFill>
                  <a:srgbClr val="000000"/>
                </a:solidFill>
              </a:rPr>
              <a:t>We are responsible</a:t>
            </a:r>
          </a:p>
          <a:p>
            <a:r>
              <a:rPr lang="en-US" sz="1000" dirty="0">
                <a:solidFill>
                  <a:srgbClr val="000000"/>
                </a:solidFill>
              </a:rPr>
              <a:t>You should know</a:t>
            </a:r>
          </a:p>
          <a:p>
            <a:r>
              <a:rPr lang="en-US" sz="1000" dirty="0">
                <a:solidFill>
                  <a:srgbClr val="000000"/>
                </a:solidFill>
              </a:rPr>
              <a:t>We walk to the right, yes</a:t>
            </a:r>
          </a:p>
          <a:p>
            <a:r>
              <a:rPr lang="en-US" sz="1000" dirty="0">
                <a:solidFill>
                  <a:srgbClr val="000000"/>
                </a:solidFill>
              </a:rPr>
              <a:t>At Level Zero (</a:t>
            </a:r>
            <a:r>
              <a:rPr lang="en-US" sz="1000" dirty="0" err="1">
                <a:solidFill>
                  <a:srgbClr val="000000"/>
                </a:solidFill>
              </a:rPr>
              <a:t>shh</a:t>
            </a:r>
            <a:r>
              <a:rPr lang="en-US" sz="1000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3395" y="5121510"/>
            <a:ext cx="1308018" cy="127010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" name="Picture 5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C44EFE6-9AAD-6242-9CAA-8DF82C718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413" y="356818"/>
            <a:ext cx="5984421" cy="4488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6793D-AD81-E24D-A782-2FCD93288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92587" y="5121510"/>
            <a:ext cx="1308018" cy="127010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95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10130</TotalTime>
  <Words>395</Words>
  <Application>Microsoft Macintosh PowerPoint</Application>
  <PresentationFormat>On-screen Show (4:3)</PresentationFormat>
  <Paragraphs>111</Paragraphs>
  <Slides>28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1_Office Theme</vt:lpstr>
      <vt:lpstr>Southwind Elementary School</vt:lpstr>
      <vt:lpstr>Southwind Elementary School</vt:lpstr>
      <vt:lpstr>PowerPoint Presentation</vt:lpstr>
      <vt:lpstr>PowerPoint Presentation</vt:lpstr>
      <vt:lpstr>Southwind Elementary School</vt:lpstr>
      <vt:lpstr>Cultural Arts Festival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Southwind Elementary School</vt:lpstr>
    </vt:vector>
  </TitlesOfParts>
  <Company>scs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 t</dc:creator>
  <cp:lastModifiedBy>Microsoft Office User</cp:lastModifiedBy>
  <cp:revision>52</cp:revision>
  <dcterms:created xsi:type="dcterms:W3CDTF">2017-08-21T00:56:40Z</dcterms:created>
  <dcterms:modified xsi:type="dcterms:W3CDTF">2021-01-24T19:56:32Z</dcterms:modified>
</cp:coreProperties>
</file>